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0cd20c95b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0cd20c95b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0dd6be86f7_2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0dd6be86f7_2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0cd20c95bf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0cd20c95bf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30cd20c95b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30cd20c95b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0cd20c95bf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0cd20c95bf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0cd20c95bf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0cd20c95bf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0cd20c95bf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0cd20c95bf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0d9f42dc76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0d9f42dc76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9462a9f323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9462a9f323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9d7ac14f7b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9d7ac14f7b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0df7615b6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0df7615b6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0dd6be86f7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0dd6be86f7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0d9f42dc76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30d9f42dc76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0cd20c95bf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30cd20c95bf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0cd20c95bf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0cd20c95bf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0dd6be86f7_2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0dd6be86f7_2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3.png"/><Relationship Id="rId5" Type="http://schemas.openxmlformats.org/officeDocument/2006/relationships/image" Target="../media/image1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drivenc.gov/" TargetMode="Externa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13.png"/><Relationship Id="rId5"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www.youtube.com/watch?v=oCjmDI4AJlk" TargetMode="External"/><Relationship Id="rId4" Type="http://schemas.openxmlformats.org/officeDocument/2006/relationships/image" Target="../media/image1.jpg"/><Relationship Id="rId5" Type="http://schemas.openxmlformats.org/officeDocument/2006/relationships/hyperlink" Target="https://youtu.be/oCjmDI4AJlk?si=aursRMLsktIfQSaU"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4953000" y="650975"/>
            <a:ext cx="3429699" cy="959574"/>
          </a:xfrm>
          <a:prstGeom prst="rect">
            <a:avLst/>
          </a:prstGeom>
          <a:noFill/>
          <a:ln>
            <a:noFill/>
          </a:ln>
        </p:spPr>
      </p:pic>
      <p:sp>
        <p:nvSpPr>
          <p:cNvPr id="55" name="Google Shape;55;p13"/>
          <p:cNvSpPr txBox="1"/>
          <p:nvPr>
            <p:ph type="ctrTitle"/>
          </p:nvPr>
        </p:nvSpPr>
        <p:spPr>
          <a:xfrm>
            <a:off x="311700" y="1756575"/>
            <a:ext cx="8520600" cy="1438500"/>
          </a:xfrm>
          <a:prstGeom prst="rect">
            <a:avLst/>
          </a:prstGeom>
        </p:spPr>
        <p:txBody>
          <a:bodyPr anchorCtr="0" anchor="b" bIns="91425" lIns="91425" spcFirstLastPara="1" rIns="91425" wrap="square" tIns="91425">
            <a:normAutofit/>
          </a:bodyPr>
          <a:lstStyle/>
          <a:p>
            <a:pPr indent="0" lvl="0" marL="0" rtl="0" algn="ctr">
              <a:lnSpc>
                <a:spcPct val="115000"/>
              </a:lnSpc>
              <a:spcBef>
                <a:spcPts val="0"/>
              </a:spcBef>
              <a:spcAft>
                <a:spcPts val="0"/>
              </a:spcAft>
              <a:buClr>
                <a:schemeClr val="dk1"/>
              </a:buClr>
              <a:buSzPts val="1100"/>
              <a:buFont typeface="Arial"/>
              <a:buNone/>
            </a:pPr>
            <a:r>
              <a:rPr b="1" lang="en" sz="2000"/>
              <a:t>Post-Helene Tourism Recovery</a:t>
            </a:r>
            <a:endParaRPr b="1" sz="2000"/>
          </a:p>
          <a:p>
            <a:pPr indent="0" lvl="0" marL="0" rtl="0" algn="ctr">
              <a:lnSpc>
                <a:spcPct val="115000"/>
              </a:lnSpc>
              <a:spcBef>
                <a:spcPts val="0"/>
              </a:spcBef>
              <a:spcAft>
                <a:spcPts val="0"/>
              </a:spcAft>
              <a:buClr>
                <a:schemeClr val="dk1"/>
              </a:buClr>
              <a:buSzPts val="1100"/>
              <a:buFont typeface="Arial"/>
              <a:buNone/>
            </a:pPr>
            <a:r>
              <a:rPr b="1" lang="en" sz="2000"/>
              <a:t>Workshop &amp; Materials</a:t>
            </a:r>
            <a:endParaRPr b="1" sz="2000"/>
          </a:p>
          <a:p>
            <a:pPr indent="0" lvl="0" marL="0" rtl="0" algn="ctr">
              <a:lnSpc>
                <a:spcPct val="115000"/>
              </a:lnSpc>
              <a:spcBef>
                <a:spcPts val="0"/>
              </a:spcBef>
              <a:spcAft>
                <a:spcPts val="0"/>
              </a:spcAft>
              <a:buClr>
                <a:schemeClr val="dk1"/>
              </a:buClr>
              <a:buSzPts val="1100"/>
              <a:buFont typeface="Arial"/>
              <a:buNone/>
            </a:pPr>
            <a:r>
              <a:rPr b="1" lang="en" sz="1600"/>
              <a:t>October 24, 2024</a:t>
            </a:r>
            <a:endParaRPr b="1" sz="1600"/>
          </a:p>
        </p:txBody>
      </p:sp>
      <p:pic>
        <p:nvPicPr>
          <p:cNvPr id="56" name="Google Shape;56;p13"/>
          <p:cNvPicPr preferRelativeResize="0"/>
          <p:nvPr/>
        </p:nvPicPr>
        <p:blipFill>
          <a:blip r:embed="rId4">
            <a:alphaModFix/>
          </a:blip>
          <a:stretch>
            <a:fillRect/>
          </a:stretch>
        </p:blipFill>
        <p:spPr>
          <a:xfrm>
            <a:off x="2081863" y="3628800"/>
            <a:ext cx="4980276" cy="1383425"/>
          </a:xfrm>
          <a:prstGeom prst="rect">
            <a:avLst/>
          </a:prstGeom>
          <a:noFill/>
          <a:ln>
            <a:noFill/>
          </a:ln>
        </p:spPr>
      </p:pic>
      <p:pic>
        <p:nvPicPr>
          <p:cNvPr id="57" name="Google Shape;57;p13"/>
          <p:cNvPicPr preferRelativeResize="0"/>
          <p:nvPr/>
        </p:nvPicPr>
        <p:blipFill>
          <a:blip r:embed="rId5">
            <a:alphaModFix/>
          </a:blip>
          <a:stretch>
            <a:fillRect/>
          </a:stretch>
        </p:blipFill>
        <p:spPr>
          <a:xfrm>
            <a:off x="738853" y="650975"/>
            <a:ext cx="3340997" cy="9595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3" name="Shape 123"/>
        <p:cNvGrpSpPr/>
        <p:nvPr/>
      </p:nvGrpSpPr>
      <p:grpSpPr>
        <a:xfrm>
          <a:off x="0" y="0"/>
          <a:ext cx="0" cy="0"/>
          <a:chOff x="0" y="0"/>
          <a:chExt cx="0" cy="0"/>
        </a:xfrm>
      </p:grpSpPr>
      <p:sp>
        <p:nvSpPr>
          <p:cNvPr id="124" name="Google Shape;124;p22"/>
          <p:cNvSpPr txBox="1"/>
          <p:nvPr>
            <p:ph type="title"/>
          </p:nvPr>
        </p:nvSpPr>
        <p:spPr>
          <a:xfrm>
            <a:off x="311700" y="445025"/>
            <a:ext cx="34878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Social Media Strategy</a:t>
            </a:r>
            <a:endParaRPr>
              <a:solidFill>
                <a:srgbClr val="EDE3CF"/>
              </a:solidFill>
            </a:endParaRPr>
          </a:p>
        </p:txBody>
      </p:sp>
      <p:sp>
        <p:nvSpPr>
          <p:cNvPr id="125" name="Google Shape;125;p22"/>
          <p:cNvSpPr txBox="1"/>
          <p:nvPr>
            <p:ph type="title"/>
          </p:nvPr>
        </p:nvSpPr>
        <p:spPr>
          <a:xfrm>
            <a:off x="3934250" y="445025"/>
            <a:ext cx="39894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DON’Ts</a:t>
            </a:r>
            <a:endParaRPr>
              <a:solidFill>
                <a:srgbClr val="66892D"/>
              </a:solidFill>
            </a:endParaRPr>
          </a:p>
        </p:txBody>
      </p:sp>
      <p:sp>
        <p:nvSpPr>
          <p:cNvPr id="126" name="Google Shape;126;p22"/>
          <p:cNvSpPr txBox="1"/>
          <p:nvPr>
            <p:ph idx="1" type="body"/>
          </p:nvPr>
        </p:nvSpPr>
        <p:spPr>
          <a:xfrm>
            <a:off x="342350" y="1641300"/>
            <a:ext cx="4202700" cy="10725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Do not post:</a:t>
            </a:r>
            <a:endParaRPr/>
          </a:p>
          <a:p>
            <a:pPr indent="-317500" lvl="1" marL="914400" rtl="0" algn="l">
              <a:spcBef>
                <a:spcPts val="0"/>
              </a:spcBef>
              <a:spcAft>
                <a:spcPts val="0"/>
              </a:spcAft>
              <a:buSzPts val="1400"/>
              <a:buChar char="-"/>
            </a:pPr>
            <a:r>
              <a:rPr lang="en"/>
              <a:t>Storm damage photos</a:t>
            </a:r>
            <a:endParaRPr/>
          </a:p>
          <a:p>
            <a:pPr indent="-317500" lvl="1" marL="914400" rtl="0" algn="l">
              <a:spcBef>
                <a:spcPts val="0"/>
              </a:spcBef>
              <a:spcAft>
                <a:spcPts val="0"/>
              </a:spcAft>
              <a:buSzPts val="1400"/>
              <a:buChar char="-"/>
            </a:pPr>
            <a:r>
              <a:rPr lang="en"/>
              <a:t>Negative content</a:t>
            </a:r>
            <a:endParaRPr/>
          </a:p>
        </p:txBody>
      </p:sp>
      <p:pic>
        <p:nvPicPr>
          <p:cNvPr id="127" name="Google Shape;127;p22"/>
          <p:cNvPicPr preferRelativeResize="0"/>
          <p:nvPr/>
        </p:nvPicPr>
        <p:blipFill>
          <a:blip r:embed="rId3">
            <a:alphaModFix/>
          </a:blip>
          <a:stretch>
            <a:fillRect/>
          </a:stretch>
        </p:blipFill>
        <p:spPr>
          <a:xfrm>
            <a:off x="5253975" y="1159175"/>
            <a:ext cx="2599774" cy="3451925"/>
          </a:xfrm>
          <a:prstGeom prst="rect">
            <a:avLst/>
          </a:prstGeom>
          <a:noFill/>
          <a:ln>
            <a:noFill/>
          </a:ln>
        </p:spPr>
      </p:pic>
      <p:sp>
        <p:nvSpPr>
          <p:cNvPr id="128" name="Google Shape;128;p22"/>
          <p:cNvSpPr txBox="1"/>
          <p:nvPr>
            <p:ph idx="1" type="body"/>
          </p:nvPr>
        </p:nvSpPr>
        <p:spPr>
          <a:xfrm>
            <a:off x="145725" y="3087525"/>
            <a:ext cx="4855800" cy="13713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b="1" lang="en">
                <a:solidFill>
                  <a:srgbClr val="0000FF"/>
                </a:solidFill>
              </a:rPr>
              <a:t>*Delete any existing posts/comments on your page </a:t>
            </a:r>
            <a:r>
              <a:rPr b="1" lang="en">
                <a:solidFill>
                  <a:srgbClr val="0000FF"/>
                </a:solidFill>
              </a:rPr>
              <a:t>referring</a:t>
            </a:r>
            <a:r>
              <a:rPr b="1" lang="en">
                <a:solidFill>
                  <a:srgbClr val="0000FF"/>
                </a:solidFill>
              </a:rPr>
              <a:t> to storm damage, road closures, flooding, etc.</a:t>
            </a:r>
            <a:endParaRPr b="1">
              <a:solidFill>
                <a:srgbClr val="0000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2" name="Shape 132"/>
        <p:cNvGrpSpPr/>
        <p:nvPr/>
      </p:nvGrpSpPr>
      <p:grpSpPr>
        <a:xfrm>
          <a:off x="0" y="0"/>
          <a:ext cx="0" cy="0"/>
          <a:chOff x="0" y="0"/>
          <a:chExt cx="0" cy="0"/>
        </a:xfrm>
      </p:grpSpPr>
      <p:sp>
        <p:nvSpPr>
          <p:cNvPr id="133" name="Google Shape;133;p23"/>
          <p:cNvSpPr txBox="1"/>
          <p:nvPr>
            <p:ph type="title"/>
          </p:nvPr>
        </p:nvSpPr>
        <p:spPr>
          <a:xfrm>
            <a:off x="311700" y="445025"/>
            <a:ext cx="62601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Audience Engagement &amp; Communication</a:t>
            </a:r>
            <a:endParaRPr>
              <a:solidFill>
                <a:srgbClr val="EDE3CF"/>
              </a:solidFill>
            </a:endParaRPr>
          </a:p>
        </p:txBody>
      </p:sp>
      <p:sp>
        <p:nvSpPr>
          <p:cNvPr id="134" name="Google Shape;134;p23"/>
          <p:cNvSpPr txBox="1"/>
          <p:nvPr>
            <p:ph type="title"/>
          </p:nvPr>
        </p:nvSpPr>
        <p:spPr>
          <a:xfrm>
            <a:off x="6571675" y="445025"/>
            <a:ext cx="23274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Positive</a:t>
            </a:r>
            <a:endParaRPr>
              <a:solidFill>
                <a:srgbClr val="66892D"/>
              </a:solidFill>
            </a:endParaRPr>
          </a:p>
        </p:txBody>
      </p:sp>
      <p:sp>
        <p:nvSpPr>
          <p:cNvPr id="135" name="Google Shape;135;p23"/>
          <p:cNvSpPr txBox="1"/>
          <p:nvPr>
            <p:ph idx="1" type="body"/>
          </p:nvPr>
        </p:nvSpPr>
        <p:spPr>
          <a:xfrm>
            <a:off x="342350" y="1641300"/>
            <a:ext cx="4202700" cy="2712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Respond to as many positive comments as you want!</a:t>
            </a:r>
            <a:endParaRPr/>
          </a:p>
        </p:txBody>
      </p:sp>
      <p:pic>
        <p:nvPicPr>
          <p:cNvPr id="136" name="Google Shape;136;p23"/>
          <p:cNvPicPr preferRelativeResize="0"/>
          <p:nvPr/>
        </p:nvPicPr>
        <p:blipFill>
          <a:blip r:embed="rId3">
            <a:alphaModFix/>
          </a:blip>
          <a:stretch>
            <a:fillRect/>
          </a:stretch>
        </p:blipFill>
        <p:spPr>
          <a:xfrm>
            <a:off x="4095550" y="1491125"/>
            <a:ext cx="4294150" cy="286276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0" name="Shape 140"/>
        <p:cNvGrpSpPr/>
        <p:nvPr/>
      </p:nvGrpSpPr>
      <p:grpSpPr>
        <a:xfrm>
          <a:off x="0" y="0"/>
          <a:ext cx="0" cy="0"/>
          <a:chOff x="0" y="0"/>
          <a:chExt cx="0" cy="0"/>
        </a:xfrm>
      </p:grpSpPr>
      <p:sp>
        <p:nvSpPr>
          <p:cNvPr id="141" name="Google Shape;141;p24"/>
          <p:cNvSpPr txBox="1"/>
          <p:nvPr>
            <p:ph type="title"/>
          </p:nvPr>
        </p:nvSpPr>
        <p:spPr>
          <a:xfrm>
            <a:off x="311700" y="445025"/>
            <a:ext cx="62601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Audience Engagement &amp; Communication</a:t>
            </a:r>
            <a:endParaRPr>
              <a:solidFill>
                <a:srgbClr val="EDE3CF"/>
              </a:solidFill>
            </a:endParaRPr>
          </a:p>
        </p:txBody>
      </p:sp>
      <p:sp>
        <p:nvSpPr>
          <p:cNvPr id="142" name="Google Shape;142;p24"/>
          <p:cNvSpPr txBox="1"/>
          <p:nvPr>
            <p:ph type="title"/>
          </p:nvPr>
        </p:nvSpPr>
        <p:spPr>
          <a:xfrm>
            <a:off x="6571675" y="445025"/>
            <a:ext cx="23274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Negative</a:t>
            </a:r>
            <a:endParaRPr>
              <a:solidFill>
                <a:srgbClr val="66892D"/>
              </a:solidFill>
            </a:endParaRPr>
          </a:p>
        </p:txBody>
      </p:sp>
      <p:sp>
        <p:nvSpPr>
          <p:cNvPr id="143" name="Google Shape;143;p24"/>
          <p:cNvSpPr txBox="1"/>
          <p:nvPr>
            <p:ph idx="1" type="body"/>
          </p:nvPr>
        </p:nvSpPr>
        <p:spPr>
          <a:xfrm>
            <a:off x="610075" y="1685088"/>
            <a:ext cx="4202700" cy="2712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Do NOT engage!</a:t>
            </a:r>
            <a:endParaRPr/>
          </a:p>
          <a:p>
            <a:pPr indent="-342900" lvl="0" marL="457200" rtl="0" algn="l">
              <a:spcBef>
                <a:spcPts val="1200"/>
              </a:spcBef>
              <a:spcAft>
                <a:spcPts val="0"/>
              </a:spcAft>
              <a:buSzPts val="1800"/>
              <a:buChar char="-"/>
            </a:pPr>
            <a:r>
              <a:rPr lang="en"/>
              <a:t>Ignore</a:t>
            </a:r>
            <a:endParaRPr/>
          </a:p>
          <a:p>
            <a:pPr indent="-342900" lvl="0" marL="457200" rtl="0" algn="l">
              <a:spcBef>
                <a:spcPts val="0"/>
              </a:spcBef>
              <a:spcAft>
                <a:spcPts val="0"/>
              </a:spcAft>
              <a:buSzPts val="1800"/>
              <a:buChar char="-"/>
            </a:pPr>
            <a:r>
              <a:rPr lang="en"/>
              <a:t>Delete</a:t>
            </a:r>
            <a:endParaRPr/>
          </a:p>
          <a:p>
            <a:pPr indent="-342900" lvl="0" marL="457200" rtl="0" algn="l">
              <a:spcBef>
                <a:spcPts val="0"/>
              </a:spcBef>
              <a:spcAft>
                <a:spcPts val="0"/>
              </a:spcAft>
              <a:buSzPts val="1800"/>
              <a:buChar char="-"/>
            </a:pPr>
            <a:r>
              <a:rPr lang="en"/>
              <a:t>Block</a:t>
            </a:r>
            <a:endParaRPr/>
          </a:p>
          <a:p>
            <a:pPr indent="-342900" lvl="0" marL="457200" rtl="0" algn="l">
              <a:spcBef>
                <a:spcPts val="0"/>
              </a:spcBef>
              <a:spcAft>
                <a:spcPts val="0"/>
              </a:spcAft>
              <a:buSzPts val="1800"/>
              <a:buChar char="-"/>
            </a:pPr>
            <a:r>
              <a:rPr lang="en"/>
              <a:t>Copy/paste the relevant text from your original post</a:t>
            </a:r>
            <a:endParaRPr/>
          </a:p>
        </p:txBody>
      </p:sp>
      <p:pic>
        <p:nvPicPr>
          <p:cNvPr id="144" name="Google Shape;144;p24"/>
          <p:cNvPicPr preferRelativeResize="0"/>
          <p:nvPr/>
        </p:nvPicPr>
        <p:blipFill>
          <a:blip r:embed="rId3">
            <a:alphaModFix/>
          </a:blip>
          <a:stretch>
            <a:fillRect/>
          </a:stretch>
        </p:blipFill>
        <p:spPr>
          <a:xfrm>
            <a:off x="4812775" y="1211450"/>
            <a:ext cx="3423426" cy="34409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8" name="Shape 148"/>
        <p:cNvGrpSpPr/>
        <p:nvPr/>
      </p:nvGrpSpPr>
      <p:grpSpPr>
        <a:xfrm>
          <a:off x="0" y="0"/>
          <a:ext cx="0" cy="0"/>
          <a:chOff x="0" y="0"/>
          <a:chExt cx="0" cy="0"/>
        </a:xfrm>
      </p:grpSpPr>
      <p:sp>
        <p:nvSpPr>
          <p:cNvPr id="149" name="Google Shape;149;p25"/>
          <p:cNvSpPr txBox="1"/>
          <p:nvPr>
            <p:ph type="title"/>
          </p:nvPr>
        </p:nvSpPr>
        <p:spPr>
          <a:xfrm>
            <a:off x="311700" y="445025"/>
            <a:ext cx="28308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Sample Posts</a:t>
            </a:r>
            <a:endParaRPr>
              <a:solidFill>
                <a:srgbClr val="EDE3CF"/>
              </a:solidFill>
            </a:endParaRPr>
          </a:p>
        </p:txBody>
      </p:sp>
      <p:sp>
        <p:nvSpPr>
          <p:cNvPr id="150" name="Google Shape;150;p25"/>
          <p:cNvSpPr txBox="1"/>
          <p:nvPr>
            <p:ph type="title"/>
          </p:nvPr>
        </p:nvSpPr>
        <p:spPr>
          <a:xfrm>
            <a:off x="3310200" y="445025"/>
            <a:ext cx="4842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One Voice</a:t>
            </a:r>
            <a:endParaRPr>
              <a:solidFill>
                <a:srgbClr val="66892D"/>
              </a:solidFill>
            </a:endParaRPr>
          </a:p>
        </p:txBody>
      </p:sp>
      <p:sp>
        <p:nvSpPr>
          <p:cNvPr id="151" name="Google Shape;151;p25"/>
          <p:cNvSpPr txBox="1"/>
          <p:nvPr>
            <p:ph idx="1" type="body"/>
          </p:nvPr>
        </p:nvSpPr>
        <p:spPr>
          <a:xfrm>
            <a:off x="311700" y="1367700"/>
            <a:ext cx="4202700" cy="3254400"/>
          </a:xfrm>
          <a:prstGeom prst="rect">
            <a:avLst/>
          </a:prstGeom>
        </p:spPr>
        <p:txBody>
          <a:bodyPr anchorCtr="0" anchor="t" bIns="91425" lIns="91425" spcFirstLastPara="1" rIns="91425" wrap="square" tIns="91425">
            <a:normAutofit fontScale="85000" lnSpcReduction="20000"/>
          </a:bodyPr>
          <a:lstStyle/>
          <a:p>
            <a:pPr indent="0" lvl="0" marL="0" marR="0" rtl="0" algn="l">
              <a:lnSpc>
                <a:spcPct val="115000"/>
              </a:lnSpc>
              <a:spcBef>
                <a:spcPts val="0"/>
              </a:spcBef>
              <a:spcAft>
                <a:spcPts val="0"/>
              </a:spcAft>
              <a:buNone/>
            </a:pPr>
            <a:r>
              <a:rPr lang="en"/>
              <a:t>The Great Smoky Mountains adventure is ready and waiting for you this Fall.</a:t>
            </a:r>
            <a:endParaRPr/>
          </a:p>
          <a:p>
            <a:pPr indent="0" lvl="0" marL="0" marR="0" rtl="0" algn="l">
              <a:lnSpc>
                <a:spcPct val="115000"/>
              </a:lnSpc>
              <a:spcBef>
                <a:spcPts val="1200"/>
              </a:spcBef>
              <a:spcAft>
                <a:spcPts val="0"/>
              </a:spcAft>
              <a:buNone/>
            </a:pPr>
            <a:r>
              <a:rPr lang="en"/>
              <a:t>While some of our region took a heart-breaking hit from Hurricane Helene, many in our mountain region are recovering and ready for you to join us. Consider this an open invitation from [</a:t>
            </a:r>
            <a:r>
              <a:rPr lang="en">
                <a:solidFill>
                  <a:srgbClr val="C00000"/>
                </a:solidFill>
              </a:rPr>
              <a:t>Business/town</a:t>
            </a:r>
            <a:r>
              <a:rPr lang="en"/>
              <a:t>] to come and enjoy the amazing Fall leaf season in the Smoky Mountains. </a:t>
            </a:r>
            <a:endParaRPr/>
          </a:p>
          <a:p>
            <a:pPr indent="0" lvl="0" marL="0" marR="0" rtl="0" algn="l">
              <a:lnSpc>
                <a:spcPct val="115000"/>
              </a:lnSpc>
              <a:spcBef>
                <a:spcPts val="1200"/>
              </a:spcBef>
              <a:spcAft>
                <a:spcPts val="1200"/>
              </a:spcAft>
              <a:buNone/>
            </a:pPr>
            <a:r>
              <a:rPr lang="en"/>
              <a:t>#VisitNC #visitnorthcarolina #northcarolinaoutdoors #828isgreat #WNCsmokies #VisitSmokies</a:t>
            </a:r>
            <a:endParaRPr/>
          </a:p>
        </p:txBody>
      </p:sp>
      <p:pic>
        <p:nvPicPr>
          <p:cNvPr id="152" name="Google Shape;152;p25"/>
          <p:cNvPicPr preferRelativeResize="0"/>
          <p:nvPr/>
        </p:nvPicPr>
        <p:blipFill>
          <a:blip r:embed="rId3">
            <a:alphaModFix/>
          </a:blip>
          <a:stretch>
            <a:fillRect/>
          </a:stretch>
        </p:blipFill>
        <p:spPr>
          <a:xfrm>
            <a:off x="4666800" y="1268913"/>
            <a:ext cx="4117832" cy="34519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6" name="Shape 156"/>
        <p:cNvGrpSpPr/>
        <p:nvPr/>
      </p:nvGrpSpPr>
      <p:grpSpPr>
        <a:xfrm>
          <a:off x="0" y="0"/>
          <a:ext cx="0" cy="0"/>
          <a:chOff x="0" y="0"/>
          <a:chExt cx="0" cy="0"/>
        </a:xfrm>
      </p:grpSpPr>
      <p:sp>
        <p:nvSpPr>
          <p:cNvPr id="157" name="Google Shape;157;p26"/>
          <p:cNvSpPr txBox="1"/>
          <p:nvPr>
            <p:ph type="title"/>
          </p:nvPr>
        </p:nvSpPr>
        <p:spPr>
          <a:xfrm>
            <a:off x="311700" y="445025"/>
            <a:ext cx="28308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Sample Posts</a:t>
            </a:r>
            <a:endParaRPr>
              <a:solidFill>
                <a:srgbClr val="EDE3CF"/>
              </a:solidFill>
            </a:endParaRPr>
          </a:p>
        </p:txBody>
      </p:sp>
      <p:sp>
        <p:nvSpPr>
          <p:cNvPr id="158" name="Google Shape;158;p26"/>
          <p:cNvSpPr txBox="1"/>
          <p:nvPr>
            <p:ph type="title"/>
          </p:nvPr>
        </p:nvSpPr>
        <p:spPr>
          <a:xfrm>
            <a:off x="3310200" y="445025"/>
            <a:ext cx="4842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One Voice</a:t>
            </a:r>
            <a:endParaRPr>
              <a:solidFill>
                <a:srgbClr val="66892D"/>
              </a:solidFill>
            </a:endParaRPr>
          </a:p>
        </p:txBody>
      </p:sp>
      <p:sp>
        <p:nvSpPr>
          <p:cNvPr id="159" name="Google Shape;159;p26"/>
          <p:cNvSpPr txBox="1"/>
          <p:nvPr>
            <p:ph idx="1" type="body"/>
          </p:nvPr>
        </p:nvSpPr>
        <p:spPr>
          <a:xfrm>
            <a:off x="311700" y="1367700"/>
            <a:ext cx="4202700" cy="3254400"/>
          </a:xfrm>
          <a:prstGeom prst="rect">
            <a:avLst/>
          </a:prstGeom>
        </p:spPr>
        <p:txBody>
          <a:bodyPr anchorCtr="0" anchor="t" bIns="91425" lIns="91425" spcFirstLastPara="1" rIns="91425" wrap="square" tIns="91425">
            <a:normAutofit fontScale="85000" lnSpcReduction="20000"/>
          </a:bodyPr>
          <a:lstStyle/>
          <a:p>
            <a:pPr indent="0" lvl="0" marL="0" rtl="0" algn="l">
              <a:lnSpc>
                <a:spcPct val="100000"/>
              </a:lnSpc>
              <a:spcBef>
                <a:spcPts val="0"/>
              </a:spcBef>
              <a:spcAft>
                <a:spcPts val="0"/>
              </a:spcAft>
              <a:buNone/>
            </a:pPr>
            <a:r>
              <a:rPr lang="en"/>
              <a:t>Come get hooked on your next Great Smoky Mountains adventure this Fall!</a:t>
            </a:r>
            <a:endParaRPr/>
          </a:p>
          <a:p>
            <a:pPr indent="0" lvl="0" marL="0" rtl="0" algn="l">
              <a:lnSpc>
                <a:spcPct val="100000"/>
              </a:lnSpc>
              <a:spcBef>
                <a:spcPts val="0"/>
              </a:spcBef>
              <a:spcAft>
                <a:spcPts val="0"/>
              </a:spcAft>
              <a:buClr>
                <a:schemeClr val="dk1"/>
              </a:buClr>
              <a:buSzPct val="61111"/>
              <a:buFont typeface="Arial"/>
              <a:buNone/>
            </a:pPr>
            <a:r>
              <a:t/>
            </a:r>
            <a:endParaRPr/>
          </a:p>
          <a:p>
            <a:pPr indent="0" lvl="0" marL="0" marR="0" rtl="0" algn="l">
              <a:lnSpc>
                <a:spcPct val="115000"/>
              </a:lnSpc>
              <a:spcBef>
                <a:spcPts val="0"/>
              </a:spcBef>
              <a:spcAft>
                <a:spcPts val="0"/>
              </a:spcAft>
              <a:buNone/>
            </a:pPr>
            <a:r>
              <a:rPr lang="en"/>
              <a:t>While some of our region took a heart-breaking hit from Hurricane Helene, many in our mountain region are recovering and ready for you to join us. Consider this an open invitation from [</a:t>
            </a:r>
            <a:r>
              <a:rPr lang="en">
                <a:solidFill>
                  <a:srgbClr val="C00000"/>
                </a:solidFill>
              </a:rPr>
              <a:t>Business/town</a:t>
            </a:r>
            <a:r>
              <a:rPr lang="en"/>
              <a:t>] to come and enjoy the amazing Fall leaf season in the Smoky Mountains. </a:t>
            </a:r>
            <a:endParaRPr/>
          </a:p>
          <a:p>
            <a:pPr indent="0" lvl="0" marL="0" marR="0" rtl="0" algn="l">
              <a:lnSpc>
                <a:spcPct val="115000"/>
              </a:lnSpc>
              <a:spcBef>
                <a:spcPts val="1200"/>
              </a:spcBef>
              <a:spcAft>
                <a:spcPts val="1200"/>
              </a:spcAft>
              <a:buNone/>
            </a:pPr>
            <a:r>
              <a:rPr lang="en"/>
              <a:t>#VisitNC #visitnorthcarolina #northcarolinaoutdoors #828isgreat #WNCsmokies #VisitSmokies</a:t>
            </a:r>
            <a:endParaRPr/>
          </a:p>
        </p:txBody>
      </p:sp>
      <p:pic>
        <p:nvPicPr>
          <p:cNvPr id="160" name="Google Shape;160;p26"/>
          <p:cNvPicPr preferRelativeResize="0"/>
          <p:nvPr/>
        </p:nvPicPr>
        <p:blipFill>
          <a:blip r:embed="rId3">
            <a:alphaModFix/>
          </a:blip>
          <a:stretch>
            <a:fillRect/>
          </a:stretch>
        </p:blipFill>
        <p:spPr>
          <a:xfrm>
            <a:off x="4666800" y="1170125"/>
            <a:ext cx="4202700" cy="352311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4" name="Shape 164"/>
        <p:cNvGrpSpPr/>
        <p:nvPr/>
      </p:nvGrpSpPr>
      <p:grpSpPr>
        <a:xfrm>
          <a:off x="0" y="0"/>
          <a:ext cx="0" cy="0"/>
          <a:chOff x="0" y="0"/>
          <a:chExt cx="0" cy="0"/>
        </a:xfrm>
      </p:grpSpPr>
      <p:sp>
        <p:nvSpPr>
          <p:cNvPr id="165" name="Google Shape;165;p27"/>
          <p:cNvSpPr txBox="1"/>
          <p:nvPr>
            <p:ph type="title"/>
          </p:nvPr>
        </p:nvSpPr>
        <p:spPr>
          <a:xfrm>
            <a:off x="311700" y="445025"/>
            <a:ext cx="28308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Sample Posts</a:t>
            </a:r>
            <a:endParaRPr>
              <a:solidFill>
                <a:srgbClr val="EDE3CF"/>
              </a:solidFill>
            </a:endParaRPr>
          </a:p>
        </p:txBody>
      </p:sp>
      <p:sp>
        <p:nvSpPr>
          <p:cNvPr id="166" name="Google Shape;166;p27"/>
          <p:cNvSpPr txBox="1"/>
          <p:nvPr>
            <p:ph type="title"/>
          </p:nvPr>
        </p:nvSpPr>
        <p:spPr>
          <a:xfrm>
            <a:off x="3310200" y="445025"/>
            <a:ext cx="4842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One Voice</a:t>
            </a:r>
            <a:endParaRPr>
              <a:solidFill>
                <a:srgbClr val="66892D"/>
              </a:solidFill>
            </a:endParaRPr>
          </a:p>
        </p:txBody>
      </p:sp>
      <p:sp>
        <p:nvSpPr>
          <p:cNvPr id="167" name="Google Shape;167;p27"/>
          <p:cNvSpPr txBox="1"/>
          <p:nvPr>
            <p:ph idx="1" type="body"/>
          </p:nvPr>
        </p:nvSpPr>
        <p:spPr>
          <a:xfrm>
            <a:off x="311700" y="1367700"/>
            <a:ext cx="4202700" cy="3254400"/>
          </a:xfrm>
          <a:prstGeom prst="rect">
            <a:avLst/>
          </a:prstGeom>
        </p:spPr>
        <p:txBody>
          <a:bodyPr anchorCtr="0" anchor="t" bIns="91425" lIns="91425" spcFirstLastPara="1" rIns="91425" wrap="square" tIns="91425">
            <a:normAutofit fontScale="77500" lnSpcReduction="10000"/>
          </a:bodyPr>
          <a:lstStyle/>
          <a:p>
            <a:pPr indent="0" lvl="0" marL="0" marR="0" rtl="0" algn="l">
              <a:lnSpc>
                <a:spcPct val="115000"/>
              </a:lnSpc>
              <a:spcBef>
                <a:spcPts val="0"/>
              </a:spcBef>
              <a:spcAft>
                <a:spcPts val="0"/>
              </a:spcAft>
              <a:buNone/>
            </a:pPr>
            <a:r>
              <a:rPr lang="en"/>
              <a:t>It’s the perfect time to savor the delights of Fall in the Smokies! The weather is mild, the leaves are changing, and [</a:t>
            </a:r>
            <a:r>
              <a:rPr lang="en">
                <a:solidFill>
                  <a:srgbClr val="C00000"/>
                </a:solidFill>
              </a:rPr>
              <a:t>Business/town</a:t>
            </a:r>
            <a:r>
              <a:rPr lang="en"/>
              <a:t>] is ready to welcome you.</a:t>
            </a:r>
            <a:endParaRPr/>
          </a:p>
          <a:p>
            <a:pPr indent="0" lvl="0" marL="0" marR="0" rtl="0" algn="l">
              <a:lnSpc>
                <a:spcPct val="115000"/>
              </a:lnSpc>
              <a:spcBef>
                <a:spcPts val="1200"/>
              </a:spcBef>
              <a:spcAft>
                <a:spcPts val="0"/>
              </a:spcAft>
              <a:buNone/>
            </a:pPr>
            <a:r>
              <a:rPr lang="en"/>
              <a:t>Remember that some surrounding communities are still recovering from Hurricane Helene, so please travel thoughtfully and check with </a:t>
            </a:r>
            <a:r>
              <a:rPr lang="en">
                <a:uFill>
                  <a:noFill/>
                </a:uFill>
                <a:hlinkClick r:id="rId3"/>
              </a:rPr>
              <a:t>DriveNC.gov</a:t>
            </a:r>
            <a:r>
              <a:rPr lang="en"/>
              <a:t> for road conditions when passing through impacted areas.</a:t>
            </a:r>
            <a:endParaRPr/>
          </a:p>
          <a:p>
            <a:pPr indent="0" lvl="0" marL="0" marR="0" rtl="0" algn="l">
              <a:lnSpc>
                <a:spcPct val="115000"/>
              </a:lnSpc>
              <a:spcBef>
                <a:spcPts val="1200"/>
              </a:spcBef>
              <a:spcAft>
                <a:spcPts val="1200"/>
              </a:spcAft>
              <a:buNone/>
            </a:pPr>
            <a:r>
              <a:rPr lang="en"/>
              <a:t>#VisitNC #visitnorthcarolina #northcarolinaoutdoors #828isgreat #WNCsmokies #VisitSmokies</a:t>
            </a:r>
            <a:endParaRPr/>
          </a:p>
        </p:txBody>
      </p:sp>
      <p:pic>
        <p:nvPicPr>
          <p:cNvPr id="168" name="Google Shape;168;p27"/>
          <p:cNvPicPr preferRelativeResize="0"/>
          <p:nvPr/>
        </p:nvPicPr>
        <p:blipFill>
          <a:blip r:embed="rId4">
            <a:alphaModFix/>
          </a:blip>
          <a:stretch>
            <a:fillRect/>
          </a:stretch>
        </p:blipFill>
        <p:spPr>
          <a:xfrm>
            <a:off x="4666800" y="1170125"/>
            <a:ext cx="4117832" cy="345197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2" name="Shape 172"/>
        <p:cNvGrpSpPr/>
        <p:nvPr/>
      </p:nvGrpSpPr>
      <p:grpSpPr>
        <a:xfrm>
          <a:off x="0" y="0"/>
          <a:ext cx="0" cy="0"/>
          <a:chOff x="0" y="0"/>
          <a:chExt cx="0" cy="0"/>
        </a:xfrm>
      </p:grpSpPr>
      <p:sp>
        <p:nvSpPr>
          <p:cNvPr id="173" name="Google Shape;173;p28"/>
          <p:cNvSpPr txBox="1"/>
          <p:nvPr>
            <p:ph type="title"/>
          </p:nvPr>
        </p:nvSpPr>
        <p:spPr>
          <a:xfrm>
            <a:off x="311700" y="445025"/>
            <a:ext cx="28308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Sample Posts</a:t>
            </a:r>
            <a:endParaRPr>
              <a:solidFill>
                <a:srgbClr val="EDE3CF"/>
              </a:solidFill>
            </a:endParaRPr>
          </a:p>
        </p:txBody>
      </p:sp>
      <p:sp>
        <p:nvSpPr>
          <p:cNvPr id="174" name="Google Shape;174;p28"/>
          <p:cNvSpPr txBox="1"/>
          <p:nvPr>
            <p:ph type="title"/>
          </p:nvPr>
        </p:nvSpPr>
        <p:spPr>
          <a:xfrm>
            <a:off x="3310200" y="445025"/>
            <a:ext cx="4842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One Voice</a:t>
            </a:r>
            <a:endParaRPr>
              <a:solidFill>
                <a:srgbClr val="66892D"/>
              </a:solidFill>
            </a:endParaRPr>
          </a:p>
        </p:txBody>
      </p:sp>
      <p:sp>
        <p:nvSpPr>
          <p:cNvPr id="175" name="Google Shape;175;p28"/>
          <p:cNvSpPr txBox="1"/>
          <p:nvPr>
            <p:ph idx="1" type="body"/>
          </p:nvPr>
        </p:nvSpPr>
        <p:spPr>
          <a:xfrm>
            <a:off x="311700" y="1367700"/>
            <a:ext cx="4202700" cy="3254400"/>
          </a:xfrm>
          <a:prstGeom prst="rect">
            <a:avLst/>
          </a:prstGeom>
        </p:spPr>
        <p:txBody>
          <a:bodyPr anchorCtr="0" anchor="t" bIns="91425" lIns="91425" spcFirstLastPara="1" rIns="91425" wrap="square" tIns="91425">
            <a:normAutofit lnSpcReduction="20000"/>
          </a:bodyPr>
          <a:lstStyle/>
          <a:p>
            <a:pPr indent="0" lvl="0" marL="0" rtl="0" algn="l">
              <a:lnSpc>
                <a:spcPct val="100000"/>
              </a:lnSpc>
              <a:spcBef>
                <a:spcPts val="0"/>
              </a:spcBef>
              <a:spcAft>
                <a:spcPts val="0"/>
              </a:spcAft>
              <a:buNone/>
            </a:pPr>
            <a:r>
              <a:rPr lang="en"/>
              <a:t>While some of our region took a heart-breaking hit from Hurricane Helene, many in our mountain region are recovering and ready for you to join us. Consider this an open invitation from [</a:t>
            </a:r>
            <a:r>
              <a:rPr lang="en">
                <a:solidFill>
                  <a:srgbClr val="C00000"/>
                </a:solidFill>
              </a:rPr>
              <a:t>Business/town</a:t>
            </a:r>
            <a:r>
              <a:rPr lang="en"/>
              <a:t>] to come and enjoy the amazing Fall leaf season in the Smoky Mountains.</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marR="0" rtl="0" algn="l">
              <a:lnSpc>
                <a:spcPct val="115000"/>
              </a:lnSpc>
              <a:spcBef>
                <a:spcPts val="0"/>
              </a:spcBef>
              <a:spcAft>
                <a:spcPts val="1200"/>
              </a:spcAft>
              <a:buNone/>
            </a:pPr>
            <a:r>
              <a:rPr lang="en"/>
              <a:t>#VisitNC #visitnorthcarolina #northcarolinaoutdoors #828isgreat #WNCsmokies #VisitSmokies</a:t>
            </a:r>
            <a:endParaRPr/>
          </a:p>
        </p:txBody>
      </p:sp>
      <p:pic>
        <p:nvPicPr>
          <p:cNvPr id="176" name="Google Shape;176;p28"/>
          <p:cNvPicPr preferRelativeResize="0"/>
          <p:nvPr/>
        </p:nvPicPr>
        <p:blipFill>
          <a:blip r:embed="rId3">
            <a:alphaModFix/>
          </a:blip>
          <a:stretch>
            <a:fillRect/>
          </a:stretch>
        </p:blipFill>
        <p:spPr>
          <a:xfrm>
            <a:off x="4696725" y="1222675"/>
            <a:ext cx="4006725" cy="33479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0" name="Shape 180"/>
        <p:cNvGrpSpPr/>
        <p:nvPr/>
      </p:nvGrpSpPr>
      <p:grpSpPr>
        <a:xfrm>
          <a:off x="0" y="0"/>
          <a:ext cx="0" cy="0"/>
          <a:chOff x="0" y="0"/>
          <a:chExt cx="0" cy="0"/>
        </a:xfrm>
      </p:grpSpPr>
      <p:pic>
        <p:nvPicPr>
          <p:cNvPr id="181" name="Google Shape;181;p29"/>
          <p:cNvPicPr preferRelativeResize="0"/>
          <p:nvPr/>
        </p:nvPicPr>
        <p:blipFill>
          <a:blip r:embed="rId3">
            <a:alphaModFix/>
          </a:blip>
          <a:stretch>
            <a:fillRect/>
          </a:stretch>
        </p:blipFill>
        <p:spPr>
          <a:xfrm>
            <a:off x="4953000" y="650975"/>
            <a:ext cx="3429699" cy="959574"/>
          </a:xfrm>
          <a:prstGeom prst="rect">
            <a:avLst/>
          </a:prstGeom>
          <a:noFill/>
          <a:ln>
            <a:noFill/>
          </a:ln>
        </p:spPr>
      </p:pic>
      <p:sp>
        <p:nvSpPr>
          <p:cNvPr id="182" name="Google Shape;182;p29"/>
          <p:cNvSpPr txBox="1"/>
          <p:nvPr>
            <p:ph type="ctrTitle"/>
          </p:nvPr>
        </p:nvSpPr>
        <p:spPr>
          <a:xfrm>
            <a:off x="311700" y="1756575"/>
            <a:ext cx="8520600" cy="1438500"/>
          </a:xfrm>
          <a:prstGeom prst="rect">
            <a:avLst/>
          </a:prstGeom>
        </p:spPr>
        <p:txBody>
          <a:bodyPr anchorCtr="0" anchor="b" bIns="91425" lIns="91425" spcFirstLastPara="1" rIns="91425" wrap="square" tIns="91425">
            <a:normAutofit/>
          </a:bodyPr>
          <a:lstStyle/>
          <a:p>
            <a:pPr indent="0" lvl="0" marL="0" rtl="0" algn="ctr">
              <a:lnSpc>
                <a:spcPct val="115000"/>
              </a:lnSpc>
              <a:spcBef>
                <a:spcPts val="0"/>
              </a:spcBef>
              <a:spcAft>
                <a:spcPts val="0"/>
              </a:spcAft>
              <a:buClr>
                <a:schemeClr val="dk1"/>
              </a:buClr>
              <a:buSzPts val="1100"/>
              <a:buFont typeface="Arial"/>
              <a:buNone/>
            </a:pPr>
            <a:r>
              <a:rPr b="1" lang="en" sz="2000"/>
              <a:t>Post-Helene Tourism Recovery</a:t>
            </a:r>
            <a:endParaRPr b="1" sz="2000"/>
          </a:p>
          <a:p>
            <a:pPr indent="0" lvl="0" marL="0" rtl="0" algn="ctr">
              <a:lnSpc>
                <a:spcPct val="115000"/>
              </a:lnSpc>
              <a:spcBef>
                <a:spcPts val="0"/>
              </a:spcBef>
              <a:spcAft>
                <a:spcPts val="0"/>
              </a:spcAft>
              <a:buClr>
                <a:schemeClr val="dk1"/>
              </a:buClr>
              <a:buSzPts val="1100"/>
              <a:buFont typeface="Arial"/>
              <a:buNone/>
            </a:pPr>
            <a:r>
              <a:rPr b="1" lang="en" sz="2000"/>
              <a:t>Workshop &amp; Materials</a:t>
            </a:r>
            <a:endParaRPr b="1" sz="2000"/>
          </a:p>
          <a:p>
            <a:pPr indent="0" lvl="0" marL="0" rtl="0" algn="ctr">
              <a:lnSpc>
                <a:spcPct val="115000"/>
              </a:lnSpc>
              <a:spcBef>
                <a:spcPts val="0"/>
              </a:spcBef>
              <a:spcAft>
                <a:spcPts val="0"/>
              </a:spcAft>
              <a:buClr>
                <a:schemeClr val="dk1"/>
              </a:buClr>
              <a:buSzPts val="1100"/>
              <a:buFont typeface="Arial"/>
              <a:buNone/>
            </a:pPr>
            <a:r>
              <a:rPr b="1" lang="en" sz="1600"/>
              <a:t>October 24, 2024</a:t>
            </a:r>
            <a:endParaRPr b="1" sz="1600"/>
          </a:p>
        </p:txBody>
      </p:sp>
      <p:pic>
        <p:nvPicPr>
          <p:cNvPr id="183" name="Google Shape;183;p29"/>
          <p:cNvPicPr preferRelativeResize="0"/>
          <p:nvPr/>
        </p:nvPicPr>
        <p:blipFill>
          <a:blip r:embed="rId4">
            <a:alphaModFix/>
          </a:blip>
          <a:stretch>
            <a:fillRect/>
          </a:stretch>
        </p:blipFill>
        <p:spPr>
          <a:xfrm>
            <a:off x="2081863" y="3628800"/>
            <a:ext cx="4980276" cy="1383425"/>
          </a:xfrm>
          <a:prstGeom prst="rect">
            <a:avLst/>
          </a:prstGeom>
          <a:noFill/>
          <a:ln>
            <a:noFill/>
          </a:ln>
        </p:spPr>
      </p:pic>
      <p:pic>
        <p:nvPicPr>
          <p:cNvPr id="184" name="Google Shape;184;p29"/>
          <p:cNvPicPr preferRelativeResize="0"/>
          <p:nvPr/>
        </p:nvPicPr>
        <p:blipFill>
          <a:blip r:embed="rId5">
            <a:alphaModFix/>
          </a:blip>
          <a:stretch>
            <a:fillRect/>
          </a:stretch>
        </p:blipFill>
        <p:spPr>
          <a:xfrm>
            <a:off x="738853" y="650975"/>
            <a:ext cx="3340997" cy="959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1" name="Shape 61"/>
        <p:cNvGrpSpPr/>
        <p:nvPr/>
      </p:nvGrpSpPr>
      <p:grpSpPr>
        <a:xfrm>
          <a:off x="0" y="0"/>
          <a:ext cx="0" cy="0"/>
          <a:chOff x="0" y="0"/>
          <a:chExt cx="0" cy="0"/>
        </a:xfrm>
      </p:grpSpPr>
      <p:sp>
        <p:nvSpPr>
          <p:cNvPr id="62" name="Google Shape;62;p14"/>
          <p:cNvSpPr txBox="1"/>
          <p:nvPr>
            <p:ph type="title"/>
          </p:nvPr>
        </p:nvSpPr>
        <p:spPr>
          <a:xfrm>
            <a:off x="1073700" y="445025"/>
            <a:ext cx="19299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424242"/>
                </a:solidFill>
              </a:rPr>
              <a:t>Outline</a:t>
            </a:r>
            <a:endParaRPr>
              <a:solidFill>
                <a:srgbClr val="424242"/>
              </a:solidFill>
            </a:endParaRPr>
          </a:p>
        </p:txBody>
      </p:sp>
      <p:sp>
        <p:nvSpPr>
          <p:cNvPr id="63" name="Google Shape;63;p14"/>
          <p:cNvSpPr txBox="1"/>
          <p:nvPr>
            <p:ph idx="1" type="body"/>
          </p:nvPr>
        </p:nvSpPr>
        <p:spPr>
          <a:xfrm>
            <a:off x="1073700" y="1152475"/>
            <a:ext cx="7250100" cy="37470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66892D"/>
              </a:buClr>
              <a:buSzPts val="1800"/>
              <a:buAutoNum type="arabicPeriod"/>
            </a:pPr>
            <a:r>
              <a:rPr lang="en">
                <a:solidFill>
                  <a:srgbClr val="66892D"/>
                </a:solidFill>
              </a:rPr>
              <a:t>Financial Resources</a:t>
            </a:r>
            <a:endParaRPr>
              <a:solidFill>
                <a:srgbClr val="66892D"/>
              </a:solidFill>
            </a:endParaRPr>
          </a:p>
          <a:p>
            <a:pPr indent="-342900" lvl="0" marL="457200" rtl="0" algn="l">
              <a:spcBef>
                <a:spcPts val="0"/>
              </a:spcBef>
              <a:spcAft>
                <a:spcPts val="0"/>
              </a:spcAft>
              <a:buClr>
                <a:srgbClr val="66892D"/>
              </a:buClr>
              <a:buSzPts val="1800"/>
              <a:buAutoNum type="arabicPeriod"/>
            </a:pPr>
            <a:r>
              <a:rPr lang="en">
                <a:solidFill>
                  <a:srgbClr val="66892D"/>
                </a:solidFill>
              </a:rPr>
              <a:t>Regional Tourism Advocacy Recovery Plan</a:t>
            </a:r>
            <a:endParaRPr>
              <a:solidFill>
                <a:srgbClr val="66892D"/>
              </a:solidFill>
            </a:endParaRPr>
          </a:p>
          <a:p>
            <a:pPr indent="-342900" lvl="0" marL="457200" rtl="0" algn="l">
              <a:spcBef>
                <a:spcPts val="0"/>
              </a:spcBef>
              <a:spcAft>
                <a:spcPts val="0"/>
              </a:spcAft>
              <a:buClr>
                <a:srgbClr val="66892D"/>
              </a:buClr>
              <a:buSzPts val="1800"/>
              <a:buAutoNum type="arabicPeriod"/>
            </a:pPr>
            <a:r>
              <a:rPr lang="en">
                <a:solidFill>
                  <a:srgbClr val="66892D"/>
                </a:solidFill>
              </a:rPr>
              <a:t>Purpose</a:t>
            </a:r>
            <a:endParaRPr>
              <a:solidFill>
                <a:srgbClr val="66892D"/>
              </a:solidFill>
            </a:endParaRPr>
          </a:p>
          <a:p>
            <a:pPr indent="-342900" lvl="0" marL="457200" rtl="0" algn="l">
              <a:spcBef>
                <a:spcPts val="0"/>
              </a:spcBef>
              <a:spcAft>
                <a:spcPts val="0"/>
              </a:spcAft>
              <a:buClr>
                <a:srgbClr val="66892D"/>
              </a:buClr>
              <a:buSzPts val="1800"/>
              <a:buAutoNum type="arabicPeriod"/>
            </a:pPr>
            <a:r>
              <a:rPr lang="en">
                <a:solidFill>
                  <a:srgbClr val="66892D"/>
                </a:solidFill>
              </a:rPr>
              <a:t>Talking Points &amp; Comms Template</a:t>
            </a:r>
            <a:endParaRPr>
              <a:solidFill>
                <a:srgbClr val="66892D"/>
              </a:solidFill>
            </a:endParaRPr>
          </a:p>
          <a:p>
            <a:pPr indent="-342900" lvl="0" marL="457200" rtl="0" algn="l">
              <a:spcBef>
                <a:spcPts val="0"/>
              </a:spcBef>
              <a:spcAft>
                <a:spcPts val="0"/>
              </a:spcAft>
              <a:buClr>
                <a:srgbClr val="66892D"/>
              </a:buClr>
              <a:buSzPts val="1800"/>
              <a:buAutoNum type="arabicPeriod"/>
            </a:pPr>
            <a:r>
              <a:rPr lang="en">
                <a:solidFill>
                  <a:srgbClr val="66892D"/>
                </a:solidFill>
              </a:rPr>
              <a:t>Frequently Asked Questions</a:t>
            </a:r>
            <a:endParaRPr>
              <a:solidFill>
                <a:srgbClr val="66892D"/>
              </a:solidFill>
            </a:endParaRPr>
          </a:p>
          <a:p>
            <a:pPr indent="-342900" lvl="0" marL="457200" rtl="0" algn="l">
              <a:spcBef>
                <a:spcPts val="0"/>
              </a:spcBef>
              <a:spcAft>
                <a:spcPts val="0"/>
              </a:spcAft>
              <a:buClr>
                <a:srgbClr val="66892D"/>
              </a:buClr>
              <a:buSzPts val="1800"/>
              <a:buAutoNum type="arabicPeriod"/>
            </a:pPr>
            <a:r>
              <a:rPr lang="en">
                <a:solidFill>
                  <a:srgbClr val="66892D"/>
                </a:solidFill>
              </a:rPr>
              <a:t>Social Media Strategy</a:t>
            </a:r>
            <a:endParaRPr>
              <a:solidFill>
                <a:srgbClr val="66892D"/>
              </a:solidFill>
            </a:endParaRPr>
          </a:p>
          <a:p>
            <a:pPr indent="-342900" lvl="0" marL="457200" rtl="0" algn="l">
              <a:spcBef>
                <a:spcPts val="0"/>
              </a:spcBef>
              <a:spcAft>
                <a:spcPts val="0"/>
              </a:spcAft>
              <a:buClr>
                <a:srgbClr val="66892D"/>
              </a:buClr>
              <a:buSzPts val="1800"/>
              <a:buAutoNum type="arabicPeriod"/>
            </a:pPr>
            <a:r>
              <a:rPr lang="en">
                <a:solidFill>
                  <a:srgbClr val="66892D"/>
                </a:solidFill>
              </a:rPr>
              <a:t>Audience Engagement &amp; Communication</a:t>
            </a:r>
            <a:endParaRPr>
              <a:solidFill>
                <a:srgbClr val="66892D"/>
              </a:solidFill>
            </a:endParaRPr>
          </a:p>
          <a:p>
            <a:pPr indent="-342900" lvl="0" marL="457200" rtl="0" algn="l">
              <a:spcBef>
                <a:spcPts val="0"/>
              </a:spcBef>
              <a:spcAft>
                <a:spcPts val="0"/>
              </a:spcAft>
              <a:buClr>
                <a:srgbClr val="66892D"/>
              </a:buClr>
              <a:buSzPts val="1800"/>
              <a:buAutoNum type="arabicPeriod"/>
            </a:pPr>
            <a:r>
              <a:rPr lang="en">
                <a:solidFill>
                  <a:srgbClr val="66892D"/>
                </a:solidFill>
              </a:rPr>
              <a:t>Sample Posts</a:t>
            </a:r>
            <a:endParaRPr>
              <a:solidFill>
                <a:srgbClr val="66892D"/>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7" name="Shape 67"/>
        <p:cNvGrpSpPr/>
        <p:nvPr/>
      </p:nvGrpSpPr>
      <p:grpSpPr>
        <a:xfrm>
          <a:off x="0" y="0"/>
          <a:ext cx="0" cy="0"/>
          <a:chOff x="0" y="0"/>
          <a:chExt cx="0" cy="0"/>
        </a:xfrm>
      </p:grpSpPr>
      <p:sp>
        <p:nvSpPr>
          <p:cNvPr id="68" name="Google Shape;68;p15"/>
          <p:cNvSpPr txBox="1"/>
          <p:nvPr>
            <p:ph type="title"/>
          </p:nvPr>
        </p:nvSpPr>
        <p:spPr>
          <a:xfrm>
            <a:off x="311700" y="445025"/>
            <a:ext cx="33072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Financial Resources</a:t>
            </a:r>
            <a:endParaRPr>
              <a:solidFill>
                <a:srgbClr val="EDE3CF"/>
              </a:solidFill>
            </a:endParaRPr>
          </a:p>
        </p:txBody>
      </p:sp>
      <p:sp>
        <p:nvSpPr>
          <p:cNvPr id="69" name="Google Shape;69;p15"/>
          <p:cNvSpPr txBox="1"/>
          <p:nvPr>
            <p:ph type="title"/>
          </p:nvPr>
        </p:nvSpPr>
        <p:spPr>
          <a:xfrm>
            <a:off x="3767400" y="445025"/>
            <a:ext cx="4842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For Businesses</a:t>
            </a:r>
            <a:endParaRPr>
              <a:solidFill>
                <a:srgbClr val="66892D"/>
              </a:solidFill>
            </a:endParaRPr>
          </a:p>
        </p:txBody>
      </p:sp>
      <p:sp>
        <p:nvSpPr>
          <p:cNvPr id="70" name="Google Shape;70;p15"/>
          <p:cNvSpPr txBox="1"/>
          <p:nvPr>
            <p:ph idx="1" type="body"/>
          </p:nvPr>
        </p:nvSpPr>
        <p:spPr>
          <a:xfrm>
            <a:off x="342350" y="1641300"/>
            <a:ext cx="4202700" cy="27126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For t</a:t>
            </a:r>
            <a:r>
              <a:rPr lang="en"/>
              <a:t>hose affected by Hurricane Helene</a:t>
            </a:r>
            <a:endParaRPr/>
          </a:p>
          <a:p>
            <a:pPr indent="-342900" lvl="0" marL="457200" rtl="0" algn="l">
              <a:spcBef>
                <a:spcPts val="0"/>
              </a:spcBef>
              <a:spcAft>
                <a:spcPts val="0"/>
              </a:spcAft>
              <a:buSzPts val="1800"/>
              <a:buChar char="-"/>
            </a:pPr>
            <a:r>
              <a:rPr lang="en"/>
              <a:t>Contains various funding categories</a:t>
            </a:r>
            <a:endParaRPr/>
          </a:p>
          <a:p>
            <a:pPr indent="-342900" lvl="0" marL="457200" rtl="0" algn="l">
              <a:spcBef>
                <a:spcPts val="0"/>
              </a:spcBef>
              <a:spcAft>
                <a:spcPts val="0"/>
              </a:spcAft>
              <a:buSzPts val="1800"/>
              <a:buChar char="-"/>
            </a:pPr>
            <a:r>
              <a:rPr lang="en"/>
              <a:t>Resources are changing regularly</a:t>
            </a:r>
            <a:endParaRPr/>
          </a:p>
        </p:txBody>
      </p:sp>
      <p:pic>
        <p:nvPicPr>
          <p:cNvPr descr="Funding - Free of Charge Creative Commons Keyboard image" id="71" name="Google Shape;71;p15"/>
          <p:cNvPicPr preferRelativeResize="0"/>
          <p:nvPr/>
        </p:nvPicPr>
        <p:blipFill>
          <a:blip r:embed="rId3">
            <a:alphaModFix/>
          </a:blip>
          <a:stretch>
            <a:fillRect/>
          </a:stretch>
        </p:blipFill>
        <p:spPr>
          <a:xfrm>
            <a:off x="4741700" y="1369225"/>
            <a:ext cx="3959250" cy="26388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 name="Shape 75"/>
        <p:cNvGrpSpPr/>
        <p:nvPr/>
      </p:nvGrpSpPr>
      <p:grpSpPr>
        <a:xfrm>
          <a:off x="0" y="0"/>
          <a:ext cx="0" cy="0"/>
          <a:chOff x="0" y="0"/>
          <a:chExt cx="0" cy="0"/>
        </a:xfrm>
      </p:grpSpPr>
      <p:sp>
        <p:nvSpPr>
          <p:cNvPr id="76" name="Google Shape;76;p16"/>
          <p:cNvSpPr txBox="1"/>
          <p:nvPr>
            <p:ph type="title"/>
          </p:nvPr>
        </p:nvSpPr>
        <p:spPr>
          <a:xfrm>
            <a:off x="311700" y="445025"/>
            <a:ext cx="66477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Regional Tourism Advocacy Recovery Plan</a:t>
            </a:r>
            <a:endParaRPr>
              <a:solidFill>
                <a:srgbClr val="EDE3CF"/>
              </a:solidFill>
            </a:endParaRPr>
          </a:p>
        </p:txBody>
      </p:sp>
      <p:sp>
        <p:nvSpPr>
          <p:cNvPr id="77" name="Google Shape;77;p16"/>
          <p:cNvSpPr txBox="1"/>
          <p:nvPr>
            <p:ph type="title"/>
          </p:nvPr>
        </p:nvSpPr>
        <p:spPr>
          <a:xfrm>
            <a:off x="7116800" y="445025"/>
            <a:ext cx="13401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TARP</a:t>
            </a:r>
            <a:endParaRPr>
              <a:solidFill>
                <a:srgbClr val="66892D"/>
              </a:solidFill>
            </a:endParaRPr>
          </a:p>
        </p:txBody>
      </p:sp>
      <p:sp>
        <p:nvSpPr>
          <p:cNvPr id="78" name="Google Shape;78;p16"/>
          <p:cNvSpPr txBox="1"/>
          <p:nvPr>
            <p:ph idx="1" type="body"/>
          </p:nvPr>
        </p:nvSpPr>
        <p:spPr>
          <a:xfrm>
            <a:off x="342350" y="1641300"/>
            <a:ext cx="4202700" cy="27126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Engagement with Government Officials</a:t>
            </a:r>
            <a:endParaRPr/>
          </a:p>
          <a:p>
            <a:pPr indent="-342900" lvl="0" marL="457200" rtl="0" algn="l">
              <a:spcBef>
                <a:spcPts val="0"/>
              </a:spcBef>
              <a:spcAft>
                <a:spcPts val="0"/>
              </a:spcAft>
              <a:buSzPts val="1800"/>
              <a:buChar char="-"/>
            </a:pPr>
            <a:r>
              <a:rPr lang="en"/>
              <a:t>Developing a Needs-Based Assessment Implementation Plan</a:t>
            </a:r>
            <a:endParaRPr/>
          </a:p>
        </p:txBody>
      </p:sp>
      <p:pic>
        <p:nvPicPr>
          <p:cNvPr id="79" name="Google Shape;79;p16"/>
          <p:cNvPicPr preferRelativeResize="0"/>
          <p:nvPr/>
        </p:nvPicPr>
        <p:blipFill>
          <a:blip r:embed="rId3">
            <a:alphaModFix/>
          </a:blip>
          <a:stretch>
            <a:fillRect/>
          </a:stretch>
        </p:blipFill>
        <p:spPr>
          <a:xfrm>
            <a:off x="4929725" y="1309713"/>
            <a:ext cx="3390274" cy="33757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 name="Shape 83"/>
        <p:cNvGrpSpPr/>
        <p:nvPr/>
      </p:nvGrpSpPr>
      <p:grpSpPr>
        <a:xfrm>
          <a:off x="0" y="0"/>
          <a:ext cx="0" cy="0"/>
          <a:chOff x="0" y="0"/>
          <a:chExt cx="0" cy="0"/>
        </a:xfrm>
      </p:grpSpPr>
      <p:sp>
        <p:nvSpPr>
          <p:cNvPr id="84" name="Google Shape;84;p17"/>
          <p:cNvSpPr txBox="1"/>
          <p:nvPr>
            <p:ph type="title"/>
          </p:nvPr>
        </p:nvSpPr>
        <p:spPr>
          <a:xfrm>
            <a:off x="311700" y="445025"/>
            <a:ext cx="28308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Purpose</a:t>
            </a:r>
            <a:endParaRPr>
              <a:solidFill>
                <a:srgbClr val="EDE3CF"/>
              </a:solidFill>
            </a:endParaRPr>
          </a:p>
        </p:txBody>
      </p:sp>
      <p:sp>
        <p:nvSpPr>
          <p:cNvPr id="85" name="Google Shape;85;p17"/>
          <p:cNvSpPr txBox="1"/>
          <p:nvPr>
            <p:ph type="title"/>
          </p:nvPr>
        </p:nvSpPr>
        <p:spPr>
          <a:xfrm>
            <a:off x="3310200" y="445025"/>
            <a:ext cx="4842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#WNCSmokies Campaign</a:t>
            </a:r>
            <a:endParaRPr>
              <a:solidFill>
                <a:srgbClr val="66892D"/>
              </a:solidFill>
            </a:endParaRPr>
          </a:p>
        </p:txBody>
      </p:sp>
      <p:sp>
        <p:nvSpPr>
          <p:cNvPr id="86" name="Google Shape;86;p17"/>
          <p:cNvSpPr txBox="1"/>
          <p:nvPr>
            <p:ph idx="1" type="body"/>
          </p:nvPr>
        </p:nvSpPr>
        <p:spPr>
          <a:xfrm>
            <a:off x="342350" y="1641300"/>
            <a:ext cx="4202700" cy="27126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Address the ongoing economic crisis affecting our region in the wake of Hurricane Helene</a:t>
            </a:r>
            <a:endParaRPr/>
          </a:p>
          <a:p>
            <a:pPr indent="-342900" lvl="0" marL="457200" rtl="0" algn="l">
              <a:spcBef>
                <a:spcPts val="0"/>
              </a:spcBef>
              <a:spcAft>
                <a:spcPts val="0"/>
              </a:spcAft>
              <a:buSzPts val="1800"/>
              <a:buChar char="-"/>
            </a:pPr>
            <a:r>
              <a:rPr lang="en"/>
              <a:t>Utilize an effective communication strategy to spread our message</a:t>
            </a:r>
            <a:endParaRPr/>
          </a:p>
          <a:p>
            <a:pPr indent="-342900" lvl="0" marL="457200" rtl="0" algn="l">
              <a:spcBef>
                <a:spcPts val="0"/>
              </a:spcBef>
              <a:spcAft>
                <a:spcPts val="0"/>
              </a:spcAft>
              <a:buSzPts val="1800"/>
              <a:buChar char="-"/>
            </a:pPr>
            <a:r>
              <a:rPr lang="en"/>
              <a:t>Use One Voice across our region</a:t>
            </a:r>
            <a:endParaRPr/>
          </a:p>
        </p:txBody>
      </p:sp>
      <p:pic>
        <p:nvPicPr>
          <p:cNvPr id="87" name="Google Shape;87;p17"/>
          <p:cNvPicPr preferRelativeResize="0"/>
          <p:nvPr/>
        </p:nvPicPr>
        <p:blipFill>
          <a:blip r:embed="rId3">
            <a:alphaModFix/>
          </a:blip>
          <a:stretch>
            <a:fillRect/>
          </a:stretch>
        </p:blipFill>
        <p:spPr>
          <a:xfrm>
            <a:off x="4794325" y="1485875"/>
            <a:ext cx="3989351" cy="30784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1" name="Shape 91"/>
        <p:cNvGrpSpPr/>
        <p:nvPr/>
      </p:nvGrpSpPr>
      <p:grpSpPr>
        <a:xfrm>
          <a:off x="0" y="0"/>
          <a:ext cx="0" cy="0"/>
          <a:chOff x="0" y="0"/>
          <a:chExt cx="0" cy="0"/>
        </a:xfrm>
      </p:grpSpPr>
      <p:sp>
        <p:nvSpPr>
          <p:cNvPr id="92" name="Google Shape;92;p18"/>
          <p:cNvSpPr txBox="1"/>
          <p:nvPr>
            <p:ph type="title"/>
          </p:nvPr>
        </p:nvSpPr>
        <p:spPr>
          <a:xfrm>
            <a:off x="311700" y="445025"/>
            <a:ext cx="28308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Purpose</a:t>
            </a:r>
            <a:endParaRPr>
              <a:solidFill>
                <a:srgbClr val="EDE3CF"/>
              </a:solidFill>
            </a:endParaRPr>
          </a:p>
        </p:txBody>
      </p:sp>
      <p:sp>
        <p:nvSpPr>
          <p:cNvPr id="93" name="Google Shape;93;p18"/>
          <p:cNvSpPr txBox="1"/>
          <p:nvPr>
            <p:ph type="title"/>
          </p:nvPr>
        </p:nvSpPr>
        <p:spPr>
          <a:xfrm>
            <a:off x="3310200" y="445025"/>
            <a:ext cx="4842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One Voice</a:t>
            </a:r>
            <a:endParaRPr>
              <a:solidFill>
                <a:srgbClr val="66892D"/>
              </a:solidFill>
            </a:endParaRPr>
          </a:p>
        </p:txBody>
      </p:sp>
      <p:pic>
        <p:nvPicPr>
          <p:cNvPr descr="Click Here for More: https://youtu.be/660yYZr68iU&#10;&#10;80's Locklear was born in Los Angeles' Westwood District, the daughter of Diane (née Tinsley), a production executive for Disney, and William Robert Locklear, an administrator at UCLA. She was raised in Thousand Oaks, California and graduated from Newbury Park High School. Locklear is the youngest of four children. Locklear attended the University of California, Los Angeles (UCLA), and pledged Chi Omega and Delta Delta Delta, but was never initiated into either sorority. While at UCLA, she began modeling and working in commercials for the school store. She made her earliest screen appearances in the early 1980s with small roles in episodes of CHiPs, 240-Robert, and Eight Is Enough, before beginning a long-term collaboration with Aaron Spelling. Spelling cast her in the role of Sammy Jo Dean during the second season of his TV series Dynasty, and the following year he cast her in the cop show T.J. Hooker with William Shatner. Until the mid-1980s, Locklear appeared as a series regular on T.J. Hooker, while making semi-regular appearances on Dynasty. She was a full-time cast member on Dynasty from 1985 until its cancellation in 1989. In 1991, the cast of Dynasty (including Locklear) reconvened for the four-hour mini-series Dynasty: The Reunion. Following Dynasty, Locklear had a starring role in the movie The Return of Swamp Thing (for which she won the satirical Razzie Award for Worst Actress) and also starred in the short-lived sitcom Going Places. In 1993, she began playing what would be another of her best known roles, that of scheming vixen Amanda Woodward on Aaron Spelling's drama series Melrose Place, which was a spin-off of Beverly Hills, 90210. Spelling originally signed Locklear for a limited four-episode run, the first of which aired on January 27, 1993. Locklear became a full-time cast member until its cancellation in 1999. Throughout her career, Locklear has appeared in eight television productions made by Aaron Spelling, these being Dynasty, T.J. Hooker, Matt Houston, Fantasy Island, The Love Boat, Hotel, Melrose Place, and the made-for-TV movie Rich Men, Single Women. Locklear was the guest host on Saturday Night Live on May 14, 1994. Locklear also made a cameo in Wayne's World 2 in 1993. In 1996, she appeared as the main guest on Muppets Tonight, performing in a muppet-style spoof of Melrose entitled &quot;Muppet Heights&quot;. Locklear was featured on the cover of Rolling Stone magazine on May 19, 1994, She was named one of People Magazine's 50 Most Beautiful People twice, first in 1994, and again in 2001. She was also the subject of a Lifetime Intimate Portrait special, and of an E! True Hollywood Story special.&#10;After Melrose Place ended in 1999, Locklear was cast in the sitcom Spin City (initially opposite Michael J. Fox and later opposite Charlie Sheen). The series ended in 2002, but Locklear earned two Golden Globe Award nominations for Best Actress in a Television Series -- Comedy. In 2002, Locklear had a brief recurring role on the sitcom Scrubs. In 2003, she starred in a pilot for her own comedy series, Once Around the Park, but this was unsuccessful. The same year, Locklear appeared in the theatrical film Uptown Girls. In 2004, Locklear made a guest appearance on the sitcom Two and a Half Men, which starred her former Spin City co-star Charlie Sheen. She then starred in the short-lived television drama series LAX set in the airport of the same name. She was also executive producer on the series, but it was canceled after 11 episodes. In 2005, Locklear appeared in the theatrical film The Perfect Man with Hilary Duff. The same year, she had a brief recurring role on the series Boston Legal, which starred her former T.J. Hooker co-star William Shatner. She was also featured in a Biography Channel special. In 2006, Locklear starred in another television pilot, Women of a Certain Age, but this was unsuccessful.&#10;In 2007, Locklear made another pilot for ABC, See Jayne Run, about a business woman who juggles a career with single motherhood, but this was also unsuccessful. She guest-starred on the series Hannah Montana and in the sitcom Rules of Engagement, and was placed 25 on TV Guide &amp; Entertainment Weekly's &quot;100 Greatest TV Icons&quot; list.&#10;In 2009, Locklear joined the cast of The CW's updated version of Melrose Place. Beginning on November 17, 2009, she reprised her role as Amanda Woodward and appeared in eight episodes. Ten years after the end of the original Melrose Place, Amanda Woodward is now a partner in a PR firm, and is both mentor and tormentor to a young underling, Ella, played by Katie Cassidy. However, despite Locklear's appearances (along with various other original series regulars), the new show was not a ratings success and was canceled after one season. In 2011, Locklear starred in the television movie He Loves Me on the Lifetime Channel.&#10;In 2012, Locklear began appearing in a recurring role on the TV Land comedy series Hot in Cleveland." id="94" name="Google Shape;94;p18" title="Faberge Organics Commercial With Heather Locklear">
            <a:hlinkClick r:id="rId3"/>
          </p:cNvPr>
          <p:cNvPicPr preferRelativeResize="0"/>
          <p:nvPr/>
        </p:nvPicPr>
        <p:blipFill>
          <a:blip r:embed="rId4">
            <a:alphaModFix/>
          </a:blip>
          <a:stretch>
            <a:fillRect/>
          </a:stretch>
        </p:blipFill>
        <p:spPr>
          <a:xfrm>
            <a:off x="1878399" y="1409175"/>
            <a:ext cx="5387200" cy="3030300"/>
          </a:xfrm>
          <a:prstGeom prst="rect">
            <a:avLst/>
          </a:prstGeom>
          <a:noFill/>
          <a:ln>
            <a:noFill/>
          </a:ln>
        </p:spPr>
      </p:pic>
      <p:sp>
        <p:nvSpPr>
          <p:cNvPr id="95" name="Google Shape;95;p18"/>
          <p:cNvSpPr txBox="1"/>
          <p:nvPr/>
        </p:nvSpPr>
        <p:spPr>
          <a:xfrm>
            <a:off x="2347650" y="4527900"/>
            <a:ext cx="4448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u="sng">
                <a:solidFill>
                  <a:schemeClr val="hlink"/>
                </a:solidFill>
                <a:hlinkClick r:id="rId5"/>
              </a:rPr>
              <a:t>https://youtu.be/oCjmDI4AJlk?si=aursRMLsktIfQSaU</a:t>
            </a:r>
            <a:r>
              <a:rPr lang="en"/>
              <a: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
                                        </p:tgtEl>
                                        <p:attrNameLst>
                                          <p:attrName>style.visibility</p:attrName>
                                        </p:attrNameLst>
                                      </p:cBhvr>
                                      <p:to>
                                        <p:strVal val="visible"/>
                                      </p:to>
                                    </p:set>
                                    <p:animEffect filter="fade" transition="in">
                                      <p:cBhvr>
                                        <p:cTn dur="1000"/>
                                        <p:tgtEl>
                                          <p:spTgt spid="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9" name="Shape 99"/>
        <p:cNvGrpSpPr/>
        <p:nvPr/>
      </p:nvGrpSpPr>
      <p:grpSpPr>
        <a:xfrm>
          <a:off x="0" y="0"/>
          <a:ext cx="0" cy="0"/>
          <a:chOff x="0" y="0"/>
          <a:chExt cx="0" cy="0"/>
        </a:xfrm>
      </p:grpSpPr>
      <p:sp>
        <p:nvSpPr>
          <p:cNvPr id="100" name="Google Shape;100;p19"/>
          <p:cNvSpPr txBox="1"/>
          <p:nvPr>
            <p:ph type="title"/>
          </p:nvPr>
        </p:nvSpPr>
        <p:spPr>
          <a:xfrm>
            <a:off x="311700" y="445025"/>
            <a:ext cx="51324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Talking Points &amp; Comms Template</a:t>
            </a:r>
            <a:endParaRPr>
              <a:solidFill>
                <a:srgbClr val="EDE3CF"/>
              </a:solidFill>
            </a:endParaRPr>
          </a:p>
        </p:txBody>
      </p:sp>
      <p:sp>
        <p:nvSpPr>
          <p:cNvPr id="101" name="Google Shape;101;p19"/>
          <p:cNvSpPr txBox="1"/>
          <p:nvPr>
            <p:ph type="title"/>
          </p:nvPr>
        </p:nvSpPr>
        <p:spPr>
          <a:xfrm>
            <a:off x="5581075" y="445025"/>
            <a:ext cx="26727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Media &amp; Visitors</a:t>
            </a:r>
            <a:endParaRPr>
              <a:solidFill>
                <a:srgbClr val="66892D"/>
              </a:solidFill>
            </a:endParaRPr>
          </a:p>
        </p:txBody>
      </p:sp>
      <p:sp>
        <p:nvSpPr>
          <p:cNvPr id="102" name="Google Shape;102;p19"/>
          <p:cNvSpPr txBox="1"/>
          <p:nvPr>
            <p:ph idx="1" type="body"/>
          </p:nvPr>
        </p:nvSpPr>
        <p:spPr>
          <a:xfrm>
            <a:off x="342350" y="1641300"/>
            <a:ext cx="4202700" cy="27126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Avoid the devastation after the storm</a:t>
            </a:r>
            <a:endParaRPr/>
          </a:p>
          <a:p>
            <a:pPr indent="-342900" lvl="0" marL="457200" rtl="0" algn="l">
              <a:spcBef>
                <a:spcPts val="0"/>
              </a:spcBef>
              <a:spcAft>
                <a:spcPts val="0"/>
              </a:spcAft>
              <a:buSzPts val="1800"/>
              <a:buChar char="-"/>
            </a:pPr>
            <a:r>
              <a:rPr lang="en"/>
              <a:t>Why we need visitors</a:t>
            </a:r>
            <a:endParaRPr/>
          </a:p>
          <a:p>
            <a:pPr indent="-342900" lvl="0" marL="457200" rtl="0" algn="l">
              <a:spcBef>
                <a:spcPts val="0"/>
              </a:spcBef>
              <a:spcAft>
                <a:spcPts val="0"/>
              </a:spcAft>
              <a:buSzPts val="1800"/>
              <a:buChar char="-"/>
            </a:pPr>
            <a:r>
              <a:rPr lang="en"/>
              <a:t>What we offer</a:t>
            </a:r>
            <a:endParaRPr/>
          </a:p>
          <a:p>
            <a:pPr indent="-342900" lvl="0" marL="457200" rtl="0" algn="l">
              <a:spcBef>
                <a:spcPts val="0"/>
              </a:spcBef>
              <a:spcAft>
                <a:spcPts val="0"/>
              </a:spcAft>
              <a:buSzPts val="1800"/>
              <a:buChar char="-"/>
            </a:pPr>
            <a:r>
              <a:rPr lang="en"/>
              <a:t>Important reminders</a:t>
            </a:r>
            <a:endParaRPr/>
          </a:p>
          <a:p>
            <a:pPr indent="0" lvl="0" marL="0" rtl="0" algn="l">
              <a:spcBef>
                <a:spcPts val="1200"/>
              </a:spcBef>
              <a:spcAft>
                <a:spcPts val="1200"/>
              </a:spcAft>
              <a:buNone/>
            </a:pPr>
            <a:r>
              <a:rPr lang="en"/>
              <a:t>*Letter to the Editor Template included</a:t>
            </a:r>
            <a:endParaRPr/>
          </a:p>
        </p:txBody>
      </p:sp>
      <p:pic>
        <p:nvPicPr>
          <p:cNvPr descr="File:Ghozt Tramp - Business Communication Duplicat model.jpg ..." id="103" name="Google Shape;103;p19"/>
          <p:cNvPicPr preferRelativeResize="0"/>
          <p:nvPr/>
        </p:nvPicPr>
        <p:blipFill>
          <a:blip r:embed="rId3">
            <a:alphaModFix/>
          </a:blip>
          <a:stretch>
            <a:fillRect/>
          </a:stretch>
        </p:blipFill>
        <p:spPr>
          <a:xfrm>
            <a:off x="4730650" y="1379525"/>
            <a:ext cx="3945273" cy="32361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7" name="Shape 107"/>
        <p:cNvGrpSpPr/>
        <p:nvPr/>
      </p:nvGrpSpPr>
      <p:grpSpPr>
        <a:xfrm>
          <a:off x="0" y="0"/>
          <a:ext cx="0" cy="0"/>
          <a:chOff x="0" y="0"/>
          <a:chExt cx="0" cy="0"/>
        </a:xfrm>
      </p:grpSpPr>
      <p:sp>
        <p:nvSpPr>
          <p:cNvPr id="108" name="Google Shape;108;p20"/>
          <p:cNvSpPr txBox="1"/>
          <p:nvPr>
            <p:ph type="title"/>
          </p:nvPr>
        </p:nvSpPr>
        <p:spPr>
          <a:xfrm>
            <a:off x="311700" y="445025"/>
            <a:ext cx="42603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Frequently Asked Questions</a:t>
            </a:r>
            <a:endParaRPr>
              <a:solidFill>
                <a:srgbClr val="EDE3CF"/>
              </a:solidFill>
            </a:endParaRPr>
          </a:p>
        </p:txBody>
      </p:sp>
      <p:sp>
        <p:nvSpPr>
          <p:cNvPr id="109" name="Google Shape;109;p20"/>
          <p:cNvSpPr txBox="1"/>
          <p:nvPr>
            <p:ph type="title"/>
          </p:nvPr>
        </p:nvSpPr>
        <p:spPr>
          <a:xfrm>
            <a:off x="4696250" y="445025"/>
            <a:ext cx="39894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Visitors</a:t>
            </a:r>
            <a:endParaRPr>
              <a:solidFill>
                <a:srgbClr val="66892D"/>
              </a:solidFill>
            </a:endParaRPr>
          </a:p>
        </p:txBody>
      </p:sp>
      <p:sp>
        <p:nvSpPr>
          <p:cNvPr id="110" name="Google Shape;110;p20"/>
          <p:cNvSpPr txBox="1"/>
          <p:nvPr>
            <p:ph idx="1" type="body"/>
          </p:nvPr>
        </p:nvSpPr>
        <p:spPr>
          <a:xfrm>
            <a:off x="342350" y="1641300"/>
            <a:ext cx="4376400" cy="29199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Travel</a:t>
            </a:r>
            <a:endParaRPr/>
          </a:p>
          <a:p>
            <a:pPr indent="-342900" lvl="0" marL="457200" rtl="0" algn="l">
              <a:spcBef>
                <a:spcPts val="0"/>
              </a:spcBef>
              <a:spcAft>
                <a:spcPts val="0"/>
              </a:spcAft>
              <a:buSzPts val="1800"/>
              <a:buChar char="-"/>
            </a:pPr>
            <a:r>
              <a:rPr lang="en"/>
              <a:t>Lodging</a:t>
            </a:r>
            <a:endParaRPr/>
          </a:p>
          <a:p>
            <a:pPr indent="-342900" lvl="0" marL="457200" rtl="0" algn="l">
              <a:spcBef>
                <a:spcPts val="0"/>
              </a:spcBef>
              <a:spcAft>
                <a:spcPts val="0"/>
              </a:spcAft>
              <a:buSzPts val="1800"/>
              <a:buChar char="-"/>
            </a:pPr>
            <a:r>
              <a:rPr lang="en"/>
              <a:t>Basic Amenities</a:t>
            </a:r>
            <a:endParaRPr/>
          </a:p>
          <a:p>
            <a:pPr indent="-317500" lvl="1" marL="914400" rtl="0" algn="l">
              <a:spcBef>
                <a:spcPts val="0"/>
              </a:spcBef>
              <a:spcAft>
                <a:spcPts val="0"/>
              </a:spcAft>
              <a:buSzPts val="1400"/>
              <a:buChar char="-"/>
            </a:pPr>
            <a:r>
              <a:rPr lang="en"/>
              <a:t>Shopping</a:t>
            </a:r>
            <a:endParaRPr/>
          </a:p>
          <a:p>
            <a:pPr indent="-317500" lvl="1" marL="914400" rtl="0" algn="l">
              <a:spcBef>
                <a:spcPts val="0"/>
              </a:spcBef>
              <a:spcAft>
                <a:spcPts val="0"/>
              </a:spcAft>
              <a:buSzPts val="1400"/>
              <a:buChar char="-"/>
            </a:pPr>
            <a:r>
              <a:rPr lang="en"/>
              <a:t>Dinning</a:t>
            </a:r>
            <a:endParaRPr/>
          </a:p>
          <a:p>
            <a:pPr indent="-317500" lvl="1" marL="914400" rtl="0" algn="l">
              <a:spcBef>
                <a:spcPts val="0"/>
              </a:spcBef>
              <a:spcAft>
                <a:spcPts val="0"/>
              </a:spcAft>
              <a:buSzPts val="1400"/>
              <a:buChar char="-"/>
            </a:pPr>
            <a:r>
              <a:rPr lang="en"/>
              <a:t>Gas Stations</a:t>
            </a:r>
            <a:endParaRPr/>
          </a:p>
          <a:p>
            <a:pPr indent="-342900" lvl="0" marL="457200" rtl="0" algn="l">
              <a:spcBef>
                <a:spcPts val="0"/>
              </a:spcBef>
              <a:spcAft>
                <a:spcPts val="0"/>
              </a:spcAft>
              <a:buSzPts val="1800"/>
              <a:buChar char="-"/>
            </a:pPr>
            <a:r>
              <a:rPr lang="en"/>
              <a:t>Events</a:t>
            </a:r>
            <a:endParaRPr/>
          </a:p>
          <a:p>
            <a:pPr indent="-342900" lvl="0" marL="457200" rtl="0" algn="l">
              <a:spcBef>
                <a:spcPts val="0"/>
              </a:spcBef>
              <a:spcAft>
                <a:spcPts val="0"/>
              </a:spcAft>
              <a:buSzPts val="1800"/>
              <a:buChar char="-"/>
            </a:pPr>
            <a:r>
              <a:rPr lang="en"/>
              <a:t>Impacted Areas/Sensitivity</a:t>
            </a:r>
            <a:endParaRPr/>
          </a:p>
          <a:p>
            <a:pPr indent="-342900" lvl="0" marL="457200" rtl="0" algn="l">
              <a:spcBef>
                <a:spcPts val="0"/>
              </a:spcBef>
              <a:spcAft>
                <a:spcPts val="0"/>
              </a:spcAft>
              <a:buSzPts val="1800"/>
              <a:buChar char="-"/>
            </a:pPr>
            <a:r>
              <a:rPr lang="en"/>
              <a:t>How to Help</a:t>
            </a:r>
            <a:endParaRPr/>
          </a:p>
        </p:txBody>
      </p:sp>
      <p:pic>
        <p:nvPicPr>
          <p:cNvPr descr="Questions 1080P, 2K, 4K, 5K HD wallpapers free download ..." id="111" name="Google Shape;111;p20"/>
          <p:cNvPicPr preferRelativeResize="0"/>
          <p:nvPr/>
        </p:nvPicPr>
        <p:blipFill>
          <a:blip r:embed="rId3">
            <a:alphaModFix/>
          </a:blip>
          <a:stretch>
            <a:fillRect/>
          </a:stretch>
        </p:blipFill>
        <p:spPr>
          <a:xfrm>
            <a:off x="4506125" y="1756375"/>
            <a:ext cx="4120450" cy="249038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5" name="Shape 115"/>
        <p:cNvGrpSpPr/>
        <p:nvPr/>
      </p:nvGrpSpPr>
      <p:grpSpPr>
        <a:xfrm>
          <a:off x="0" y="0"/>
          <a:ext cx="0" cy="0"/>
          <a:chOff x="0" y="0"/>
          <a:chExt cx="0" cy="0"/>
        </a:xfrm>
      </p:grpSpPr>
      <p:sp>
        <p:nvSpPr>
          <p:cNvPr id="116" name="Google Shape;116;p21"/>
          <p:cNvSpPr txBox="1"/>
          <p:nvPr>
            <p:ph type="title"/>
          </p:nvPr>
        </p:nvSpPr>
        <p:spPr>
          <a:xfrm>
            <a:off x="311700" y="445025"/>
            <a:ext cx="3487800" cy="572700"/>
          </a:xfrm>
          <a:prstGeom prst="rect">
            <a:avLst/>
          </a:prstGeom>
          <a:solidFill>
            <a:srgbClr val="424242"/>
          </a:solidFill>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EDE3CF"/>
                </a:solidFill>
              </a:rPr>
              <a:t>Social Media Strategy</a:t>
            </a:r>
            <a:endParaRPr>
              <a:solidFill>
                <a:srgbClr val="EDE3CF"/>
              </a:solidFill>
            </a:endParaRPr>
          </a:p>
        </p:txBody>
      </p:sp>
      <p:sp>
        <p:nvSpPr>
          <p:cNvPr id="117" name="Google Shape;117;p21"/>
          <p:cNvSpPr txBox="1"/>
          <p:nvPr>
            <p:ph type="title"/>
          </p:nvPr>
        </p:nvSpPr>
        <p:spPr>
          <a:xfrm>
            <a:off x="3934250" y="445025"/>
            <a:ext cx="39894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rgbClr val="66892D"/>
                </a:solidFill>
              </a:rPr>
              <a:t>DOs</a:t>
            </a:r>
            <a:endParaRPr>
              <a:solidFill>
                <a:srgbClr val="66892D"/>
              </a:solidFill>
            </a:endParaRPr>
          </a:p>
        </p:txBody>
      </p:sp>
      <p:sp>
        <p:nvSpPr>
          <p:cNvPr id="118" name="Google Shape;118;p21"/>
          <p:cNvSpPr txBox="1"/>
          <p:nvPr>
            <p:ph idx="1" type="body"/>
          </p:nvPr>
        </p:nvSpPr>
        <p:spPr>
          <a:xfrm>
            <a:off x="342350" y="1641300"/>
            <a:ext cx="4376400" cy="27126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Post 3-5 times per week on consistent days/times</a:t>
            </a:r>
            <a:endParaRPr/>
          </a:p>
          <a:p>
            <a:pPr indent="-342900" lvl="0" marL="457200" rtl="0" algn="l">
              <a:spcBef>
                <a:spcPts val="0"/>
              </a:spcBef>
              <a:spcAft>
                <a:spcPts val="0"/>
              </a:spcAft>
              <a:buSzPts val="1800"/>
              <a:buChar char="-"/>
            </a:pPr>
            <a:r>
              <a:rPr lang="en"/>
              <a:t>Include visuals and/or links</a:t>
            </a:r>
            <a:endParaRPr/>
          </a:p>
          <a:p>
            <a:pPr indent="-342900" lvl="0" marL="457200" rtl="0" algn="l">
              <a:spcBef>
                <a:spcPts val="0"/>
              </a:spcBef>
              <a:spcAft>
                <a:spcPts val="0"/>
              </a:spcAft>
              <a:buSzPts val="1800"/>
              <a:buChar char="-"/>
            </a:pPr>
            <a:r>
              <a:rPr lang="en"/>
              <a:t>Focus on predetermined categories</a:t>
            </a:r>
            <a:endParaRPr/>
          </a:p>
          <a:p>
            <a:pPr indent="-317500" lvl="1" marL="914400" rtl="0" algn="l">
              <a:spcBef>
                <a:spcPts val="0"/>
              </a:spcBef>
              <a:spcAft>
                <a:spcPts val="0"/>
              </a:spcAft>
              <a:buSzPts val="1400"/>
              <a:buChar char="-"/>
            </a:pPr>
            <a:r>
              <a:rPr lang="en"/>
              <a:t>#WNCSmokies Campaign</a:t>
            </a:r>
            <a:endParaRPr/>
          </a:p>
          <a:p>
            <a:pPr indent="-317500" lvl="1" marL="914400" rtl="0" algn="l">
              <a:spcBef>
                <a:spcPts val="0"/>
              </a:spcBef>
              <a:spcAft>
                <a:spcPts val="0"/>
              </a:spcAft>
              <a:buSzPts val="1400"/>
              <a:buChar char="-"/>
            </a:pPr>
            <a:r>
              <a:rPr lang="en"/>
              <a:t>Promotions</a:t>
            </a:r>
            <a:endParaRPr/>
          </a:p>
          <a:p>
            <a:pPr indent="-317500" lvl="1" marL="914400" rtl="0" algn="l">
              <a:spcBef>
                <a:spcPts val="0"/>
              </a:spcBef>
              <a:spcAft>
                <a:spcPts val="0"/>
              </a:spcAft>
              <a:buSzPts val="1400"/>
              <a:buChar char="-"/>
            </a:pPr>
            <a:r>
              <a:rPr lang="en"/>
              <a:t>Customer Nurturing</a:t>
            </a:r>
            <a:endParaRPr/>
          </a:p>
          <a:p>
            <a:pPr indent="-317500" lvl="1" marL="914400" rtl="0" algn="l">
              <a:spcBef>
                <a:spcPts val="0"/>
              </a:spcBef>
              <a:spcAft>
                <a:spcPts val="0"/>
              </a:spcAft>
              <a:buSzPts val="1400"/>
              <a:buChar char="-"/>
            </a:pPr>
            <a:r>
              <a:rPr lang="en"/>
              <a:t>Engagement</a:t>
            </a:r>
            <a:endParaRPr/>
          </a:p>
        </p:txBody>
      </p:sp>
      <p:pic>
        <p:nvPicPr>
          <p:cNvPr id="119" name="Google Shape;119;p21"/>
          <p:cNvPicPr preferRelativeResize="0"/>
          <p:nvPr/>
        </p:nvPicPr>
        <p:blipFill>
          <a:blip r:embed="rId3">
            <a:alphaModFix/>
          </a:blip>
          <a:stretch>
            <a:fillRect/>
          </a:stretch>
        </p:blipFill>
        <p:spPr>
          <a:xfrm>
            <a:off x="4926050" y="1170125"/>
            <a:ext cx="3616075" cy="36160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